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6" r:id="rId5"/>
  </p:sldMasterIdLst>
  <p:sldIdLst>
    <p:sldId id="851" r:id="rId6"/>
    <p:sldId id="256" r:id="rId7"/>
    <p:sldId id="853" r:id="rId8"/>
    <p:sldId id="852" r:id="rId9"/>
    <p:sldId id="854" r:id="rId10"/>
    <p:sldId id="257" r:id="rId11"/>
  </p:sldIdLst>
  <p:sldSz cx="16459200" cy="10972800"/>
  <p:notesSz cx="10210800" cy="15697200"/>
  <p:defaultTextStyle>
    <a:defPPr>
      <a:defRPr lang="en-US"/>
    </a:defPPr>
    <a:lvl1pPr marL="0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1pPr>
    <a:lvl2pPr marL="703356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2pPr>
    <a:lvl3pPr marL="1406713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3pPr>
    <a:lvl4pPr marL="2110069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4pPr>
    <a:lvl5pPr marL="2813426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5pPr>
    <a:lvl6pPr marL="3516782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6pPr>
    <a:lvl7pPr marL="4220139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7pPr>
    <a:lvl8pPr marL="4923495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8pPr>
    <a:lvl9pPr marL="5626852" algn="l" defTabSz="703356" rtl="0" eaLnBrk="1" latinLnBrk="0" hangingPunct="1">
      <a:defRPr sz="2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9CBFB-3B0F-45ED-9C93-7831633662D5}" v="4" dt="2023-06-07T19:20:54.431"/>
    <p1510:client id="{EA6F477F-BA66-518E-0C4F-2717001F11F8}" v="38" dt="2023-06-28T17:52:29.557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8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05735-063F-7CBC-8789-4999DAB1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49" y="1801378"/>
            <a:ext cx="15007759" cy="7469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E0CC-8923-CD5E-4D17-5BA06DFF3120}"/>
              </a:ext>
            </a:extLst>
          </p:cNvPr>
          <p:cNvSpPr txBox="1"/>
          <p:nvPr/>
        </p:nvSpPr>
        <p:spPr>
          <a:xfrm>
            <a:off x="717149" y="438859"/>
            <a:ext cx="12029031" cy="10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2517">
              <a:lnSpc>
                <a:spcPct val="120000"/>
              </a:lnSpc>
            </a:pPr>
            <a:r>
              <a:rPr lang="en-US" sz="2600" b="1" i="1" cap="all" spc="99">
                <a:solidFill>
                  <a:srgbClr val="101820"/>
                </a:solidFill>
                <a:latin typeface="Century Gothic" panose="020B0502020202020204" pitchFamily="34" charset="0"/>
                <a:sym typeface="Arvo"/>
              </a:rPr>
              <a:t>“Our Golden City of the Arts” (2022) by Cedric Michael Cox</a:t>
            </a:r>
          </a:p>
          <a:p>
            <a:pPr defTabSz="532517">
              <a:lnSpc>
                <a:spcPct val="120000"/>
              </a:lnSpc>
            </a:pPr>
            <a:r>
              <a:rPr lang="en-US" sz="2600" cap="all" spc="99">
                <a:solidFill>
                  <a:srgbClr val="111921"/>
                </a:solidFill>
                <a:latin typeface="Century Gothic" panose="020B0502020202020204" pitchFamily="34" charset="0"/>
                <a:sym typeface="Arvo"/>
              </a:rPr>
              <a:t>Commissioned for ArtsWave 100</a:t>
            </a:r>
            <a:endParaRPr lang="en-US" sz="2600" b="1" i="1" cap="all" spc="99">
              <a:solidFill>
                <a:srgbClr val="101820"/>
              </a:solidFill>
              <a:latin typeface="Century Gothic" panose="020B0502020202020204" pitchFamily="34" charset="0"/>
              <a:sym typeface="Ar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D80F42-C540-5EA3-8633-7B03657B2CE3}"/>
              </a:ext>
            </a:extLst>
          </p:cNvPr>
          <p:cNvSpPr txBox="1"/>
          <p:nvPr/>
        </p:nvSpPr>
        <p:spPr>
          <a:xfrm>
            <a:off x="717149" y="9509338"/>
            <a:ext cx="7445074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0745" hangingPunct="0">
              <a:lnSpc>
                <a:spcPct val="120000"/>
              </a:lnSpc>
            </a:pPr>
            <a:r>
              <a:rPr lang="en-US" sz="2800" i="1" kern="0" cap="all" spc="99">
                <a:latin typeface="Arvo"/>
                <a:sym typeface="Arvo"/>
              </a:rPr>
              <a:t>Identify the 22 organizations included in the piece for a chance to win a prize.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3CE9A4DC-5449-BB88-C3E9-38C7081BF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375" y="9662567"/>
            <a:ext cx="1827954" cy="11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4" y="857118"/>
            <a:ext cx="14507193" cy="7220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368164" y="155367"/>
            <a:ext cx="133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800">
                <a:solidFill>
                  <a:srgbClr val="111921"/>
                </a:solidFill>
                <a:latin typeface="Century Gothic" panose="020B0502020202020204" pitchFamily="34" charset="0"/>
              </a:rPr>
              <a:t>Commissioned for ArtsWave 100</a:t>
            </a:r>
            <a:endParaRPr lang="en-US" sz="24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30666"/>
              </p:ext>
            </p:extLst>
          </p:nvPr>
        </p:nvGraphicFramePr>
        <p:xfrm>
          <a:off x="1404581" y="8195884"/>
          <a:ext cx="4370529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818303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8"/>
              </p:ext>
            </p:extLst>
          </p:nvPr>
        </p:nvGraphicFramePr>
        <p:xfrm>
          <a:off x="10684092" y="8221611"/>
          <a:ext cx="4370529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699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913532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6663"/>
              </p:ext>
            </p:extLst>
          </p:nvPr>
        </p:nvGraphicFramePr>
        <p:xfrm>
          <a:off x="6044336" y="8206226"/>
          <a:ext cx="4370529" cy="263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818303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marL="258184" marR="258184" marT="0" marB="0" anchor="ctr"/>
                </a:tc>
                <a:extLst>
                  <a:ext uri="{0D108BD9-81ED-4DB2-BD59-A6C34878D82A}">
                    <a16:rowId xmlns:a16="http://schemas.microsoft.com/office/drawing/2014/main" val="82942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5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9FAF8-B744-3FB9-213C-1AB2D6E20DBC}"/>
              </a:ext>
            </a:extLst>
          </p:cNvPr>
          <p:cNvSpPr txBox="1"/>
          <p:nvPr/>
        </p:nvSpPr>
        <p:spPr>
          <a:xfrm>
            <a:off x="1676691" y="2854910"/>
            <a:ext cx="13105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On the following page is a randomized list of the buildings represented in the painting (copied three times so you may print and cut).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You may have players guess the buildings outright, or you may make things a little easier by providing this list of available choices.</a:t>
            </a:r>
          </a:p>
        </p:txBody>
      </p:sp>
    </p:spTree>
    <p:extLst>
      <p:ext uri="{BB962C8B-B14F-4D97-AF65-F5344CB8AC3E}">
        <p14:creationId xmlns:p14="http://schemas.microsoft.com/office/powerpoint/2010/main" val="38628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6D29DD-F533-B9BE-EA78-7DAD0CD5667F}"/>
              </a:ext>
            </a:extLst>
          </p:cNvPr>
          <p:cNvGrpSpPr/>
          <p:nvPr/>
        </p:nvGrpSpPr>
        <p:grpSpPr>
          <a:xfrm>
            <a:off x="1206688" y="551141"/>
            <a:ext cx="13590922" cy="9224154"/>
            <a:chOff x="1206688" y="551141"/>
            <a:chExt cx="13590922" cy="9224154"/>
          </a:xfrm>
        </p:grpSpPr>
        <p:pic>
          <p:nvPicPr>
            <p:cNvPr id="2" name="Picture 2" descr="A picture containing text, screenshot, font, black and white&#10;&#10;Description automatically generated">
              <a:extLst>
                <a:ext uri="{FF2B5EF4-FFF2-40B4-BE49-F238E27FC236}">
                  <a16:creationId xmlns:a16="http://schemas.microsoft.com/office/drawing/2014/main" id="{59C2B9E5-C909-DE8B-A8D5-D1B4018D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688" y="551142"/>
              <a:ext cx="3968604" cy="9224153"/>
            </a:xfrm>
            <a:prstGeom prst="rect">
              <a:avLst/>
            </a:prstGeom>
          </p:spPr>
        </p:pic>
        <p:pic>
          <p:nvPicPr>
            <p:cNvPr id="3" name="Picture 2" descr="A picture containing text, screenshot, font, black and white&#10;&#10;Description automatically generated">
              <a:extLst>
                <a:ext uri="{FF2B5EF4-FFF2-40B4-BE49-F238E27FC236}">
                  <a16:creationId xmlns:a16="http://schemas.microsoft.com/office/drawing/2014/main" id="{9E7E3907-8418-1550-5C5A-E9899F1A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5263" y="551141"/>
              <a:ext cx="3968604" cy="9224153"/>
            </a:xfrm>
            <a:prstGeom prst="rect">
              <a:avLst/>
            </a:prstGeom>
          </p:spPr>
        </p:pic>
        <p:pic>
          <p:nvPicPr>
            <p:cNvPr id="7" name="Picture 2" descr="A picture containing text, screenshot, font, black and white&#10;&#10;Description automatically generated">
              <a:extLst>
                <a:ext uri="{FF2B5EF4-FFF2-40B4-BE49-F238E27FC236}">
                  <a16:creationId xmlns:a16="http://schemas.microsoft.com/office/drawing/2014/main" id="{B331593F-144D-B0E1-F1A4-DF7BD210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9006" y="551142"/>
              <a:ext cx="3968604" cy="9224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3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20119-8B75-49F8-B6CF-237DC332BC81}"/>
              </a:ext>
            </a:extLst>
          </p:cNvPr>
          <p:cNvSpPr txBox="1"/>
          <p:nvPr/>
        </p:nvSpPr>
        <p:spPr>
          <a:xfrm>
            <a:off x="1578574" y="4332238"/>
            <a:ext cx="13302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following page contains the building answers for each spot for your reference. Be sure that you do NOT share with any players before you are ready!</a:t>
            </a:r>
          </a:p>
        </p:txBody>
      </p:sp>
    </p:spTree>
    <p:extLst>
      <p:ext uri="{BB962C8B-B14F-4D97-AF65-F5344CB8AC3E}">
        <p14:creationId xmlns:p14="http://schemas.microsoft.com/office/powerpoint/2010/main" val="167211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39990"/>
              </p:ext>
            </p:extLst>
          </p:nvPr>
        </p:nvGraphicFramePr>
        <p:xfrm>
          <a:off x="1404581" y="8207759"/>
          <a:ext cx="4594438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51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401392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Ensemble Theatre Cincinnati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The Carnegie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Playhouse in the Park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400" err="1">
                          <a:latin typeface="Century Gothic" panose="020B0502020202020204" pitchFamily="34" charset="0"/>
                        </a:rPr>
                        <a:t>Nat’l</a:t>
                      </a:r>
                      <a:r>
                        <a:rPr lang="en-US" sz="1400">
                          <a:latin typeface="Century Gothic" panose="020B0502020202020204" pitchFamily="34" charset="0"/>
                        </a:rPr>
                        <a:t> Underground Railroad Freedom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Music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Taft Museum of Art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Clifton Cultural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45942"/>
              </p:ext>
            </p:extLst>
          </p:nvPr>
        </p:nvGraphicFramePr>
        <p:xfrm>
          <a:off x="10889784" y="8207759"/>
          <a:ext cx="4164835" cy="2340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488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729347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Five Points Alley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Ballet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400" err="1">
                          <a:latin typeface="Century Gothic" panose="020B0502020202020204" pitchFamily="34" charset="0"/>
                        </a:rPr>
                        <a:t>Aronoff</a:t>
                      </a:r>
                      <a:r>
                        <a:rPr lang="en-US" sz="1400">
                          <a:latin typeface="Century Gothic" panose="020B0502020202020204" pitchFamily="34" charset="0"/>
                        </a:rPr>
                        <a:t>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Shakespeare Company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Cincinnati Art Museum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entury Gothic" panose="020B0502020202020204" pitchFamily="34" charset="0"/>
                        </a:rPr>
                        <a:t>  Kennedy Heights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 panose="020B0502020202020204" pitchFamily="34" charset="0"/>
                        </a:rPr>
                        <a:t>  Elementz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37209"/>
              </p:ext>
            </p:extLst>
          </p:nvPr>
        </p:nvGraphicFramePr>
        <p:xfrm>
          <a:off x="6361983" y="8207759"/>
          <a:ext cx="4164836" cy="263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22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612610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#</a:t>
                      </a:r>
                    </a:p>
                  </a:txBody>
                  <a:tcPr marL="258184" marR="25818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Incline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Memorial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The Barn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ROMAC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ARCO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Wyoming Fine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Contemporary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</a:rPr>
                        <a:t>  Cincinnati Museum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534231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D32783-4A5E-E6D3-B699-79E6FA99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4" y="857118"/>
            <a:ext cx="14507193" cy="7220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E8597-D7FE-E85A-CF94-985F700F1673}"/>
              </a:ext>
            </a:extLst>
          </p:cNvPr>
          <p:cNvSpPr txBox="1"/>
          <p:nvPr/>
        </p:nvSpPr>
        <p:spPr>
          <a:xfrm>
            <a:off x="368164" y="155367"/>
            <a:ext cx="133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800">
                <a:solidFill>
                  <a:srgbClr val="111921"/>
                </a:solidFill>
                <a:latin typeface="Century Gothic" panose="020B0502020202020204" pitchFamily="34" charset="0"/>
              </a:rPr>
              <a:t>Commissioned for ArtsWave 100</a:t>
            </a:r>
            <a:endParaRPr lang="en-US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61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f82d9-d9f8-4678-956d-b91153ed7655">
      <Terms xmlns="http://schemas.microsoft.com/office/infopath/2007/PartnerControls"/>
    </lcf76f155ced4ddcb4097134ff3c332f>
    <TaxCatchAll xmlns="99283068-6ed8-4c11-9875-f054eb9b9f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42C4D8E4B4B429FD970EB51E4F956" ma:contentTypeVersion="15" ma:contentTypeDescription="Create a new document." ma:contentTypeScope="" ma:versionID="f850c28aa6207cff1f937ef5101a33f7">
  <xsd:schema xmlns:xsd="http://www.w3.org/2001/XMLSchema" xmlns:xs="http://www.w3.org/2001/XMLSchema" xmlns:p="http://schemas.microsoft.com/office/2006/metadata/properties" xmlns:ns2="8d8f82d9-d9f8-4678-956d-b91153ed7655" xmlns:ns3="99283068-6ed8-4c11-9875-f054eb9b9fdd" targetNamespace="http://schemas.microsoft.com/office/2006/metadata/properties" ma:root="true" ma:fieldsID="a11387fa75d32d15801f0f3932cfa620" ns2:_="" ns3:_="">
    <xsd:import namespace="8d8f82d9-d9f8-4678-956d-b91153ed7655"/>
    <xsd:import namespace="99283068-6ed8-4c11-9875-f054eb9b9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f82d9-d9f8-4678-956d-b91153ed7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3c75d4-feb0-4c1f-9bf7-315d506cb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83068-6ed8-4c11-9875-f054eb9b9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f002e4-aee2-4ca9-81c5-f567b7558d3c}" ma:internalName="TaxCatchAll" ma:showField="CatchAllData" ma:web="99283068-6ed8-4c11-9875-f054eb9b9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3CB9AE-D293-4AA8-9E7E-B17E25CF3E04}">
  <ds:schemaRefs>
    <ds:schemaRef ds:uri="8d8f82d9-d9f8-4678-956d-b91153ed7655"/>
    <ds:schemaRef ds:uri="99283068-6ed8-4c11-9875-f054eb9b9f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4FF0F1-1279-4FA2-915F-E9AE83794847}">
  <ds:schemaRefs>
    <ds:schemaRef ds:uri="8d8f82d9-d9f8-4678-956d-b91153ed7655"/>
    <ds:schemaRef ds:uri="99283068-6ed8-4c11-9875-f054eb9b9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2B712E-86F7-40F2-9054-E5382D0B86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Arvo</vt:lpstr>
      <vt:lpstr>Calibri</vt:lpstr>
      <vt:lpstr>Calibri Light</vt:lpstr>
      <vt:lpstr>Century Gothic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Buening</dc:creator>
  <cp:lastModifiedBy>Zach Moning</cp:lastModifiedBy>
  <cp:revision>13</cp:revision>
  <cp:lastPrinted>2023-02-15T19:13:54Z</cp:lastPrinted>
  <dcterms:created xsi:type="dcterms:W3CDTF">2022-12-06T15:04:43Z</dcterms:created>
  <dcterms:modified xsi:type="dcterms:W3CDTF">2024-02-22T17:59:17Z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0x01010049842C4D8E4B4B429FD970EB51E4F956</vt:lpwstr>
  </property>
  <property fmtid="{D5CDD505-2E9C-101B-9397-08002B2CF9AE}" pid="3" name="MediaServiceImageTags">
    <vt:lpwstr/>
  </property>
</Properties>
</file>